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65" r:id="rId4"/>
    <p:sldId id="258" r:id="rId5"/>
    <p:sldId id="259" r:id="rId6"/>
    <p:sldId id="269" r:id="rId7"/>
    <p:sldId id="260" r:id="rId8"/>
    <p:sldId id="270" r:id="rId9"/>
    <p:sldId id="261" r:id="rId10"/>
    <p:sldId id="262" r:id="rId11"/>
    <p:sldId id="263" r:id="rId12"/>
    <p:sldId id="266" r:id="rId13"/>
    <p:sldId id="264" r:id="rId14"/>
    <p:sldId id="267" r:id="rId15"/>
    <p:sldId id="268" r:id="rId16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B479A-6BF6-4AA5-AA60-7C71D92BEB59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AA851-FBEE-4E01-88ED-339BA630B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6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B357-043C-4CD7-8D7A-DC8348415F83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0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0E6C-87C2-4348-9547-3DE9E74DF6B1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1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2668F7F-6C60-4EA8-900F-E9BB46E41C9F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0978A67-3965-4693-A5A3-19D26B3A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4196-5534-4DA6-BB0D-70F77570119C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8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CBE53A-0064-4114-A0FD-12019CA36A9B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978A67-3965-4693-A5A3-19D26B3A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82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6DA1-D2E3-4648-ACC1-DF15397FFF4C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9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92E3-8F22-431D-AEA5-0B4362163515}" type="datetime1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8E46-22FB-499E-8A75-6997A84307AC}" type="datetime1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1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7202-64F1-421E-8D5A-4BE871FC18AE}" type="datetime1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C361-7CC9-426E-9E75-A63FD341ECCB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5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01A7-7AD7-48B1-9FC4-7ACE9AEBC5A4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1E482AA-D107-4AAF-A1E3-37A5F35903C0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0978A67-3965-4693-A5A3-19D26B3A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03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Protecting Lunar Legacy Sites during THE Google Lunar XPRIZE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Derek Webber</a:t>
            </a:r>
          </a:p>
          <a:p>
            <a:r>
              <a:rPr lang="en-US" dirty="0"/>
              <a:t>(Former Vice Chair of GLXP International Judging Panel)</a:t>
            </a:r>
          </a:p>
          <a:p>
            <a:r>
              <a:rPr lang="en-US" dirty="0"/>
              <a:t>UN Vienna UNCOPUOS June 17</a:t>
            </a:r>
            <a:r>
              <a:rPr lang="en-US" baseline="30000" dirty="0"/>
              <a:t>th</a:t>
            </a:r>
            <a:r>
              <a:rPr lang="en-US" dirty="0"/>
              <a:t>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6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Indian GLXP Team To Monitor Mission PLAN TESTs……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700" y="1913470"/>
            <a:ext cx="5060188" cy="743094"/>
          </a:xfrm>
        </p:spPr>
        <p:txBody>
          <a:bodyPr/>
          <a:lstStyle/>
          <a:p>
            <a:r>
              <a:rPr lang="en-US" dirty="0"/>
              <a:t>GLXP Judges in Bangalore, India, Oct 2017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Judges monitoring Team Indus lander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48" y="2656565"/>
            <a:ext cx="5362336" cy="35661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8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Judging process in the Team Indus control room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 Room facility for Team Indus in Bangalore, India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GLXP Judges monitor tests during Mission Plan Review in Oct 2017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9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GLXP WORK 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60" y="2011680"/>
            <a:ext cx="11333527" cy="4206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Teams (Team Indus from India and Team </a:t>
            </a:r>
            <a:r>
              <a:rPr lang="en-US" dirty="0" err="1"/>
              <a:t>Hakuto</a:t>
            </a:r>
            <a:r>
              <a:rPr lang="en-US" dirty="0"/>
              <a:t> from Japan) had both conducted </a:t>
            </a:r>
            <a:r>
              <a:rPr lang="en-US" dirty="0">
                <a:solidFill>
                  <a:srgbClr val="FF0000"/>
                </a:solidFill>
              </a:rPr>
              <a:t>Mission Plan Reviews</a:t>
            </a:r>
            <a:r>
              <a:rPr lang="en-US" dirty="0"/>
              <a:t> in front of the Judges before the end of the competition in March 2018.</a:t>
            </a:r>
          </a:p>
          <a:p>
            <a:r>
              <a:rPr lang="en-US" dirty="0"/>
              <a:t>They each </a:t>
            </a:r>
            <a:r>
              <a:rPr lang="en-US" dirty="0">
                <a:solidFill>
                  <a:srgbClr val="FF0000"/>
                </a:solidFill>
              </a:rPr>
              <a:t>satisfied the judges </a:t>
            </a:r>
            <a:r>
              <a:rPr lang="en-US" dirty="0"/>
              <a:t>regarding their </a:t>
            </a:r>
            <a:r>
              <a:rPr lang="en-US" dirty="0">
                <a:solidFill>
                  <a:srgbClr val="FF0000"/>
                </a:solidFill>
              </a:rPr>
              <a:t>Heritage Site protection</a:t>
            </a:r>
            <a:r>
              <a:rPr lang="en-US" dirty="0"/>
              <a:t> plans</a:t>
            </a:r>
          </a:p>
          <a:p>
            <a:r>
              <a:rPr lang="en-US" dirty="0"/>
              <a:t>However, the competition ended before they were able to launch.</a:t>
            </a:r>
          </a:p>
          <a:p>
            <a:r>
              <a:rPr lang="en-US" dirty="0"/>
              <a:t>The process that was followed to that point however did ensure that the </a:t>
            </a:r>
            <a:r>
              <a:rPr lang="en-US" dirty="0">
                <a:solidFill>
                  <a:srgbClr val="FF0000"/>
                </a:solidFill>
              </a:rPr>
              <a:t>Heritage Site </a:t>
            </a:r>
            <a:r>
              <a:rPr lang="en-US" dirty="0"/>
              <a:t>protections were in place, and the </a:t>
            </a:r>
            <a:r>
              <a:rPr lang="en-US" dirty="0">
                <a:solidFill>
                  <a:srgbClr val="FF0000"/>
                </a:solidFill>
              </a:rPr>
              <a:t>GLXP judges were able to act as a kind of watchdog for this activity.</a:t>
            </a:r>
          </a:p>
          <a:p>
            <a:r>
              <a:rPr lang="en-US" dirty="0"/>
              <a:t>The judges panel was disbanded when the GLXP competition ended, and so </a:t>
            </a:r>
            <a:r>
              <a:rPr lang="en-US" dirty="0">
                <a:solidFill>
                  <a:srgbClr val="FF0000"/>
                </a:solidFill>
              </a:rPr>
              <a:t>currently there is no “watchdog”.</a:t>
            </a:r>
          </a:p>
          <a:p>
            <a:r>
              <a:rPr lang="en-US" dirty="0"/>
              <a:t>And some former GLXP teams are still progressing to launch for the Moon, even without prize incentives. An example was the Israeli Team SPACEIL with their </a:t>
            </a:r>
            <a:r>
              <a:rPr lang="en-US" dirty="0" err="1"/>
              <a:t>Beresheet</a:t>
            </a:r>
            <a:r>
              <a:rPr lang="en-US" dirty="0"/>
              <a:t> lander.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1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SpaceIL</a:t>
            </a:r>
            <a:r>
              <a:rPr lang="en-US" dirty="0"/>
              <a:t> Team shoots for Moon in 2019….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adjustments to the </a:t>
            </a:r>
            <a:r>
              <a:rPr lang="en-US" dirty="0" err="1"/>
              <a:t>Beresheet</a:t>
            </a:r>
            <a:r>
              <a:rPr lang="en-US" dirty="0"/>
              <a:t> Lander, Feb 2019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2" y="2698881"/>
            <a:ext cx="5587956" cy="372397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5757570" cy="743094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Beresheet</a:t>
            </a:r>
            <a:r>
              <a:rPr lang="en-US" dirty="0"/>
              <a:t> lander sends back image of Moon, April 2019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24" y="2613299"/>
            <a:ext cx="3558382" cy="38951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2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</a:t>
            </a:r>
            <a:r>
              <a:rPr lang="en-US" dirty="0" err="1"/>
              <a:t>haPpens</a:t>
            </a:r>
            <a:r>
              <a:rPr lang="en-US" dirty="0"/>
              <a:t>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92" y="2011680"/>
            <a:ext cx="11811699" cy="4206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Former GLXP team </a:t>
            </a:r>
            <a:r>
              <a:rPr lang="en-US" dirty="0" err="1">
                <a:solidFill>
                  <a:srgbClr val="FF0000"/>
                </a:solidFill>
              </a:rPr>
              <a:t>SpaceIL</a:t>
            </a:r>
            <a:r>
              <a:rPr lang="en-US" dirty="0"/>
              <a:t> has already “hard-landed” on the Moon, and will try again.</a:t>
            </a:r>
          </a:p>
          <a:p>
            <a:r>
              <a:rPr lang="en-US" dirty="0"/>
              <a:t>Other former GLXP Teams are continuing, in various countries, as are various commercial entrepreneurial endeavors. NASA has just awarded $79M to former GLXP team </a:t>
            </a:r>
            <a:r>
              <a:rPr lang="en-US" dirty="0" err="1">
                <a:solidFill>
                  <a:srgbClr val="FF0000"/>
                </a:solidFill>
              </a:rPr>
              <a:t>Astrobotic</a:t>
            </a:r>
            <a:r>
              <a:rPr lang="en-US" dirty="0"/>
              <a:t>, $97M to </a:t>
            </a:r>
            <a:r>
              <a:rPr lang="en-US" dirty="0" err="1"/>
              <a:t>OrbitBeyond</a:t>
            </a:r>
            <a:r>
              <a:rPr lang="en-US" dirty="0"/>
              <a:t> (using the former GLXP team </a:t>
            </a:r>
            <a:r>
              <a:rPr lang="en-US" dirty="0">
                <a:solidFill>
                  <a:srgbClr val="FF0000"/>
                </a:solidFill>
              </a:rPr>
              <a:t>Indus</a:t>
            </a:r>
            <a:r>
              <a:rPr lang="en-US" dirty="0"/>
              <a:t> lander spacecraft), and $77M to another company (Intuitive Machines) to launch Moon landers by mid 2021</a:t>
            </a:r>
          </a:p>
          <a:p>
            <a:r>
              <a:rPr lang="en-US" dirty="0"/>
              <a:t>Various governments also have plans for future Moon landings</a:t>
            </a:r>
          </a:p>
          <a:p>
            <a:r>
              <a:rPr lang="en-US" dirty="0"/>
              <a:t>The GLXP Judging panel is disbanded and so there is </a:t>
            </a:r>
            <a:r>
              <a:rPr lang="en-US" dirty="0">
                <a:solidFill>
                  <a:srgbClr val="FF0000"/>
                </a:solidFill>
              </a:rPr>
              <a:t>now no “watchdog” in place. </a:t>
            </a:r>
            <a:r>
              <a:rPr lang="en-US" dirty="0"/>
              <a:t>We independent international judges did what we could, during the GLXP competition.</a:t>
            </a:r>
          </a:p>
          <a:p>
            <a:r>
              <a:rPr lang="en-US" dirty="0"/>
              <a:t>FORALLMOONKIND is seeking a remedy for this situation, which will need to be international.</a:t>
            </a:r>
          </a:p>
          <a:p>
            <a:r>
              <a:rPr lang="en-US" dirty="0"/>
              <a:t>The NASA/NASM Guidelines are a helpful start, but need to reflect an </a:t>
            </a:r>
            <a:r>
              <a:rPr lang="en-US" dirty="0">
                <a:solidFill>
                  <a:srgbClr val="FF0000"/>
                </a:solidFill>
              </a:rPr>
              <a:t>international consensus </a:t>
            </a:r>
            <a:r>
              <a:rPr lang="en-US" dirty="0"/>
              <a:t>about the steps needed, and to be updated to take account of the latest engineering data.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3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err="1"/>
              <a:t>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Derek Webber, Damariscotta, Maine, USA</a:t>
            </a:r>
          </a:p>
          <a:p>
            <a:r>
              <a:rPr lang="en-US" dirty="0"/>
              <a:t>Dwspace@aol.com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4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62" y="365125"/>
            <a:ext cx="1139224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Google Lunar XPRIZE Competition opened 2007</a:t>
            </a:r>
            <a:br>
              <a:rPr lang="en-US" dirty="0"/>
            </a:br>
            <a:r>
              <a:rPr lang="en-US" dirty="0"/>
              <a:t>Prize PURSE of $30M – Low cost return to Moon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68480"/>
            <a:ext cx="6175695" cy="463738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5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GLXP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842" y="2416028"/>
            <a:ext cx="10628852" cy="3801891"/>
          </a:xfrm>
        </p:spPr>
        <p:txBody>
          <a:bodyPr/>
          <a:lstStyle/>
          <a:p>
            <a:r>
              <a:rPr lang="en-US" dirty="0"/>
              <a:t>Open to world-wide competition</a:t>
            </a:r>
          </a:p>
          <a:p>
            <a:r>
              <a:rPr lang="en-US" dirty="0"/>
              <a:t>Privately, not government, financed</a:t>
            </a:r>
          </a:p>
          <a:p>
            <a:r>
              <a:rPr lang="en-US" dirty="0"/>
              <a:t>Prize purse offered by Google of $30M</a:t>
            </a:r>
          </a:p>
          <a:p>
            <a:r>
              <a:rPr lang="en-US" dirty="0"/>
              <a:t>Object was to land robotically on the Moon, move 500m, and transmit back images</a:t>
            </a:r>
          </a:p>
          <a:p>
            <a:r>
              <a:rPr lang="en-US" dirty="0"/>
              <a:t>Extra </a:t>
            </a:r>
            <a:r>
              <a:rPr lang="en-US" dirty="0">
                <a:solidFill>
                  <a:srgbClr val="FF0000"/>
                </a:solidFill>
              </a:rPr>
              <a:t>Heritage Prize </a:t>
            </a:r>
            <a:r>
              <a:rPr lang="en-US" dirty="0"/>
              <a:t>bonus (up to $4M) for images of any and all previous mission sites</a:t>
            </a:r>
          </a:p>
          <a:p>
            <a:r>
              <a:rPr lang="en-US" dirty="0"/>
              <a:t>Judging panel of nine independent international judges appointed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9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82" y="284176"/>
            <a:ext cx="11417417" cy="1508760"/>
          </a:xfrm>
        </p:spPr>
        <p:txBody>
          <a:bodyPr>
            <a:normAutofit/>
          </a:bodyPr>
          <a:lstStyle/>
          <a:p>
            <a:r>
              <a:rPr lang="en-US" dirty="0"/>
              <a:t>Potential GLXP target </a:t>
            </a:r>
            <a:r>
              <a:rPr lang="en-US" dirty="0">
                <a:solidFill>
                  <a:srgbClr val="FF0000"/>
                </a:solidFill>
              </a:rPr>
              <a:t>HERITAGE sites </a:t>
            </a:r>
            <a:r>
              <a:rPr lang="en-US" dirty="0"/>
              <a:t>could include </a:t>
            </a:r>
            <a:r>
              <a:rPr lang="en-US" dirty="0" err="1"/>
              <a:t>Lunokhod</a:t>
            </a:r>
            <a:r>
              <a:rPr lang="en-US" dirty="0"/>
              <a:t>, Hutu, APOLLO,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2" y="1994111"/>
            <a:ext cx="5439358" cy="407951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36" y="1879420"/>
            <a:ext cx="5731019" cy="419420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28" y="284176"/>
            <a:ext cx="11367083" cy="15087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HERITAGE SITE</a:t>
            </a:r>
            <a:r>
              <a:rPr lang="en-US" dirty="0"/>
              <a:t> tracks ARE still visible ON THE MOON today…. </a:t>
            </a:r>
            <a:br>
              <a:rPr lang="en-US" dirty="0"/>
            </a:br>
            <a:r>
              <a:rPr lang="en-US" sz="2800" dirty="0"/>
              <a:t>( For Example Apollo 15 site)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21" y="1853967"/>
            <a:ext cx="4664280" cy="46642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7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GAP </a:t>
            </a:r>
            <a:r>
              <a:rPr lang="en-US" dirty="0"/>
              <a:t>EXPOSED – SOME UNFINISHED REGULATORY/ TREATY BUSINESS….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38" y="2843868"/>
            <a:ext cx="11476139" cy="3374052"/>
          </a:xfrm>
        </p:spPr>
        <p:txBody>
          <a:bodyPr/>
          <a:lstStyle/>
          <a:p>
            <a:r>
              <a:rPr lang="en-US" dirty="0"/>
              <a:t>There was a GLXP prize incentive to visit </a:t>
            </a:r>
            <a:r>
              <a:rPr lang="en-US" dirty="0">
                <a:solidFill>
                  <a:srgbClr val="FF0000"/>
                </a:solidFill>
              </a:rPr>
              <a:t>Heritage Sites </a:t>
            </a:r>
            <a:r>
              <a:rPr lang="en-US" dirty="0"/>
              <a:t>and send back good photos</a:t>
            </a:r>
          </a:p>
          <a:p>
            <a:r>
              <a:rPr lang="en-US" dirty="0"/>
              <a:t>The prizes covered </a:t>
            </a:r>
            <a:r>
              <a:rPr lang="en-US" dirty="0">
                <a:solidFill>
                  <a:srgbClr val="FF0000"/>
                </a:solidFill>
              </a:rPr>
              <a:t>all potential lunar sites </a:t>
            </a:r>
            <a:r>
              <a:rPr lang="en-US" dirty="0"/>
              <a:t>of all countries that have performed lunar landings</a:t>
            </a:r>
          </a:p>
          <a:p>
            <a:r>
              <a:rPr lang="en-US" dirty="0"/>
              <a:t>There was a </a:t>
            </a:r>
            <a:r>
              <a:rPr lang="en-US" dirty="0">
                <a:solidFill>
                  <a:srgbClr val="FF0000"/>
                </a:solidFill>
              </a:rPr>
              <a:t>risk of damage </a:t>
            </a:r>
            <a:r>
              <a:rPr lang="en-US" dirty="0"/>
              <a:t>to the sites (hardware and tracks, </a:t>
            </a:r>
            <a:r>
              <a:rPr lang="en-US" dirty="0" err="1"/>
              <a:t>etc</a:t>
            </a:r>
            <a:r>
              <a:rPr lang="en-US" dirty="0"/>
              <a:t>) from the different kinds of visiting GLXP spacecraft – Landers, Rovers, Hoppers</a:t>
            </a:r>
          </a:p>
          <a:p>
            <a:r>
              <a:rPr lang="en-US" dirty="0"/>
              <a:t>There were </a:t>
            </a:r>
            <a:r>
              <a:rPr lang="en-US" dirty="0">
                <a:solidFill>
                  <a:srgbClr val="FF0000"/>
                </a:solidFill>
              </a:rPr>
              <a:t>no national or international regulatory protections </a:t>
            </a:r>
            <a:r>
              <a:rPr lang="en-US" dirty="0"/>
              <a:t>for the sites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9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NASA and Smithsonian Museum produced Suggested Partial guidelines…….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790688" y="3036815"/>
            <a:ext cx="3200400" cy="2542806"/>
          </a:xfrm>
        </p:spPr>
        <p:txBody>
          <a:bodyPr/>
          <a:lstStyle/>
          <a:p>
            <a:r>
              <a:rPr lang="en-US" dirty="0"/>
              <a:t>Protection from landers, rovers and hoppers</a:t>
            </a:r>
          </a:p>
          <a:p>
            <a:r>
              <a:rPr lang="en-US" dirty="0"/>
              <a:t>93 pages of proposals</a:t>
            </a:r>
          </a:p>
          <a:p>
            <a:r>
              <a:rPr lang="en-US" dirty="0"/>
              <a:t>Based on best available data on disturbance from jet efflux, etc.</a:t>
            </a:r>
          </a:p>
          <a:p>
            <a:r>
              <a:rPr lang="en-US" dirty="0"/>
              <a:t>No legal basis or requirement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6" b="259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384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787" y="284176"/>
            <a:ext cx="11039912" cy="1508760"/>
          </a:xfrm>
        </p:spPr>
        <p:txBody>
          <a:bodyPr/>
          <a:lstStyle/>
          <a:p>
            <a:r>
              <a:rPr lang="en-US" dirty="0"/>
              <a:t>SUMMARY OF THE NASA/NASM  GUIDELINES….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50" y="2432806"/>
            <a:ext cx="11316749" cy="3785113"/>
          </a:xfrm>
        </p:spPr>
        <p:txBody>
          <a:bodyPr/>
          <a:lstStyle/>
          <a:p>
            <a:r>
              <a:rPr lang="en-US" dirty="0"/>
              <a:t>There are specific suggestions for landers, rovers and hoppers</a:t>
            </a:r>
          </a:p>
          <a:p>
            <a:r>
              <a:rPr lang="en-US" dirty="0"/>
              <a:t>There are guidelines for both successful missions and various failure scenarios</a:t>
            </a:r>
          </a:p>
          <a:p>
            <a:r>
              <a:rPr lang="en-US" dirty="0"/>
              <a:t>Recommendations attempt to mitigate dust contamination during both landing and mobility phases of mission</a:t>
            </a:r>
          </a:p>
          <a:p>
            <a:r>
              <a:rPr lang="en-US" dirty="0"/>
              <a:t>Exclusion boundaries are proposed, as well as low level overflight restrictions, and limitations on rover wheel speed near to Heritage Sites.</a:t>
            </a:r>
          </a:p>
          <a:p>
            <a:r>
              <a:rPr lang="en-US" dirty="0"/>
              <a:t>Recommendations also include “planetary protection” elements regarding residual propellants,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4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 GLXP Judges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38" y="2011680"/>
            <a:ext cx="11409027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GLXP was probably </a:t>
            </a:r>
            <a:r>
              <a:rPr lang="en-US" dirty="0">
                <a:solidFill>
                  <a:srgbClr val="FF0000"/>
                </a:solidFill>
              </a:rPr>
              <a:t>the first threat </a:t>
            </a:r>
            <a:r>
              <a:rPr lang="en-US" dirty="0"/>
              <a:t>to this 50 year heritage.</a:t>
            </a:r>
          </a:p>
          <a:p>
            <a:r>
              <a:rPr lang="en-US" dirty="0"/>
              <a:t>The NASA/NASM Guidelines document of July 2011 </a:t>
            </a:r>
            <a:r>
              <a:rPr lang="en-US" dirty="0">
                <a:solidFill>
                  <a:srgbClr val="FF0000"/>
                </a:solidFill>
              </a:rPr>
              <a:t>was adopted </a:t>
            </a:r>
            <a:r>
              <a:rPr lang="en-US" dirty="0"/>
              <a:t>by the GLXP Judges as a good basis, suggesting exclusion zones and other protocols, and was therefore </a:t>
            </a:r>
            <a:r>
              <a:rPr lang="en-US" dirty="0">
                <a:solidFill>
                  <a:srgbClr val="FF0000"/>
                </a:solidFill>
              </a:rPr>
              <a:t>put into the rules of the competition</a:t>
            </a:r>
          </a:p>
          <a:p>
            <a:r>
              <a:rPr lang="en-US" dirty="0"/>
              <a:t>Teams had to submit Mission Plans, subject to judges approval, which addressed </a:t>
            </a:r>
            <a:r>
              <a:rPr lang="en-US" dirty="0">
                <a:solidFill>
                  <a:srgbClr val="FF0000"/>
                </a:solidFill>
              </a:rPr>
              <a:t>the way that the Heritage Sites would be protected</a:t>
            </a:r>
            <a:r>
              <a:rPr lang="en-US" dirty="0"/>
              <a:t>, following the NASA/NASM guidelines</a:t>
            </a:r>
          </a:p>
          <a:p>
            <a:r>
              <a:rPr lang="en-US" dirty="0"/>
              <a:t>Teams were required to </a:t>
            </a:r>
            <a:r>
              <a:rPr lang="en-US" dirty="0">
                <a:solidFill>
                  <a:srgbClr val="FF0000"/>
                </a:solidFill>
              </a:rPr>
              <a:t>present to the judges </a:t>
            </a:r>
            <a:r>
              <a:rPr lang="en-US" dirty="0"/>
              <a:t>test and/or simulation data on the approach path, landing accuracy, mobility path on surface, distance measurement and error, planned wheel speed for rovers, </a:t>
            </a:r>
            <a:r>
              <a:rPr lang="en-US" dirty="0" err="1"/>
              <a:t>flypath</a:t>
            </a:r>
            <a:r>
              <a:rPr lang="en-US" dirty="0"/>
              <a:t> path for hoppers, and contamination prevention protocols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 Vienna UNCOPUOS June 17th 2019. Derek Webber, FORALLMOONKIND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8A67-3965-4693-A5A3-19D26B3A60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5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193</TotalTime>
  <Words>1045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Corbel</vt:lpstr>
      <vt:lpstr>Wingdings</vt:lpstr>
      <vt:lpstr>Banded</vt:lpstr>
      <vt:lpstr>Protecting Lunar Legacy Sites during THE Google Lunar XPRIZE</vt:lpstr>
      <vt:lpstr>Google Lunar XPRIZE Competition opened 2007 Prize PURSE of $30M – Low cost return to Moon</vt:lpstr>
      <vt:lpstr>THE GLXP REQUIREMENTS</vt:lpstr>
      <vt:lpstr>Potential GLXP target HERITAGE sites could include Lunokhod, Hutu, APOLLO, etc</vt:lpstr>
      <vt:lpstr>HERITAGE SITE tracks ARE still visible ON THE MOON today….  ( For Example Apollo 15 site)</vt:lpstr>
      <vt:lpstr>THE GAP EXPOSED – SOME UNFINISHED REGULATORY/ TREATY BUSINESS….</vt:lpstr>
      <vt:lpstr>NASA and Smithsonian Museum produced Suggested Partial guidelines…….</vt:lpstr>
      <vt:lpstr>SUMMARY OF THE NASA/NASM  GUIDELINES….</vt:lpstr>
      <vt:lpstr>What did the GLXP Judges do?</vt:lpstr>
      <vt:lpstr>Visiting Indian GLXP Team To Monitor Mission PLAN TESTs……</vt:lpstr>
      <vt:lpstr>Judging process in the Team Indus control room</vt:lpstr>
      <vt:lpstr>HOW did the GLXP WORK OUT?</vt:lpstr>
      <vt:lpstr>SpaceIL Team shoots for Moon in 2019….</vt:lpstr>
      <vt:lpstr>So what haPpens now?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Webber</dc:creator>
  <cp:lastModifiedBy>Derek Webber</cp:lastModifiedBy>
  <cp:revision>38</cp:revision>
  <cp:lastPrinted>2019-06-11T18:33:50Z</cp:lastPrinted>
  <dcterms:created xsi:type="dcterms:W3CDTF">2019-05-19T12:31:41Z</dcterms:created>
  <dcterms:modified xsi:type="dcterms:W3CDTF">2019-06-11T18:37:42Z</dcterms:modified>
</cp:coreProperties>
</file>